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74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8589" y="1214438"/>
            <a:ext cx="6707187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/>
              <a:t>AL-FARABI KAZAKH NATIONAL UNIVERSITY</a:t>
            </a:r>
            <a:endParaRPr lang="ru-RU" sz="3200" b="1" dirty="0"/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719514" y="2192339"/>
            <a:ext cx="6480175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/>
              <a:t>Department of political science and political technologies</a:t>
            </a:r>
            <a:r>
              <a:rPr lang="ru-RU" altLang="ru-RU" sz="2800" b="1"/>
              <a:t> 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3719514" y="3311525"/>
            <a:ext cx="66246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ru-RU" sz="2800" b="1"/>
              <a:t>Methodology of modern political </a:t>
            </a:r>
            <a:r>
              <a:rPr lang="en-US" altLang="ru-RU" sz="2800" b="1"/>
              <a:t>research</a:t>
            </a:r>
            <a:endParaRPr lang="ru-RU" altLang="ru-RU" sz="5400" b="1">
              <a:cs typeface="Arial" panose="020B0604020202020204" pitchFamily="34" charset="0"/>
            </a:endParaRP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3863975" y="4306888"/>
            <a:ext cx="32400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" altLang="ru-RU" sz="2400" b="1"/>
              <a:t>Abzhapparova A.A.</a:t>
            </a:r>
          </a:p>
          <a:p>
            <a:pPr eaLnBrk="1" hangingPunct="1"/>
            <a:r>
              <a:rPr lang="en-US" altLang="ru-RU" sz="2400" b="1"/>
              <a:t>Senior lecturer</a:t>
            </a:r>
            <a:endParaRPr lang="ru-RU" altLang="ru-RU" sz="2400" b="1"/>
          </a:p>
        </p:txBody>
      </p:sp>
      <p:pic>
        <p:nvPicPr>
          <p:cNvPr id="4102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249364"/>
            <a:ext cx="12144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03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575050" y="1276350"/>
            <a:ext cx="66246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ru-RU" sz="3200" b="1"/>
              <a:t>Methodology of modern political</a:t>
            </a:r>
            <a:endParaRPr lang="ru-RU" altLang="ru-RU" sz="6000" b="1">
              <a:cs typeface="Arial" panose="020B0604020202020204" pitchFamily="34" charset="0"/>
            </a:endParaRP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3575051" y="3624264"/>
            <a:ext cx="761755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3200" b="1" dirty="0">
                <a:solidFill>
                  <a:srgbClr val="0070C0"/>
                </a:solidFill>
              </a:rPr>
              <a:t>Lecture</a:t>
            </a:r>
            <a:r>
              <a:rPr lang="ru-RU" altLang="ru-RU" sz="3200" b="1" dirty="0">
                <a:solidFill>
                  <a:srgbClr val="0070C0"/>
                </a:solidFill>
              </a:rPr>
              <a:t> </a:t>
            </a:r>
            <a:r>
              <a:rPr lang="en-US" altLang="ru-RU" sz="3200" b="1" dirty="0" smtClean="0">
                <a:solidFill>
                  <a:srgbClr val="0070C0"/>
                </a:solidFill>
              </a:rPr>
              <a:t>5</a:t>
            </a:r>
            <a:endParaRPr lang="ru-RU" altLang="ru-RU" sz="3200" b="1" dirty="0">
              <a:solidFill>
                <a:srgbClr val="0070C0"/>
              </a:solidFill>
            </a:endParaRPr>
          </a:p>
          <a:p>
            <a:r>
              <a:rPr lang="ru-RU" sz="3600" dirty="0" err="1"/>
              <a:t>Causality</a:t>
            </a:r>
            <a:r>
              <a:rPr lang="ru-RU" sz="3600" dirty="0"/>
              <a:t> </a:t>
            </a:r>
            <a:r>
              <a:rPr lang="ru-RU" sz="3600" dirty="0" err="1"/>
              <a:t>and</a:t>
            </a:r>
            <a:r>
              <a:rPr lang="ru-RU" sz="3600" dirty="0"/>
              <a:t> </a:t>
            </a:r>
            <a:r>
              <a:rPr lang="ru-RU" sz="3600" dirty="0" err="1"/>
              <a:t>correlation</a:t>
            </a:r>
            <a:r>
              <a:rPr lang="ru-RU" sz="3600" dirty="0"/>
              <a:t>: </a:t>
            </a:r>
            <a:r>
              <a:rPr lang="ru-RU" sz="3600" dirty="0" err="1"/>
              <a:t>what</a:t>
            </a:r>
            <a:r>
              <a:rPr lang="ru-RU" sz="3600" dirty="0"/>
              <a:t> </a:t>
            </a:r>
            <a:r>
              <a:rPr lang="ru-RU" sz="3600" dirty="0" err="1"/>
              <a:t>does</a:t>
            </a:r>
            <a:r>
              <a:rPr lang="ru-RU" sz="3600" dirty="0"/>
              <a:t> B </a:t>
            </a:r>
            <a:r>
              <a:rPr lang="ru-RU" sz="3600" dirty="0" err="1"/>
              <a:t>when</a:t>
            </a:r>
            <a:r>
              <a:rPr lang="ru-RU" sz="3600" dirty="0"/>
              <a:t> A </a:t>
            </a:r>
            <a:r>
              <a:rPr lang="ru-RU" sz="3600" dirty="0" err="1"/>
              <a:t>does</a:t>
            </a:r>
            <a:r>
              <a:rPr lang="ru-RU" sz="3600" dirty="0"/>
              <a:t> </a:t>
            </a:r>
            <a:r>
              <a:rPr lang="ru-RU" sz="3600" dirty="0" err="1"/>
              <a:t>that</a:t>
            </a:r>
            <a:r>
              <a:rPr lang="ru-RU" sz="3600" dirty="0"/>
              <a:t> </a:t>
            </a:r>
            <a:r>
              <a:rPr lang="ru-RU" sz="3600" dirty="0" err="1"/>
              <a:t>Spurious</a:t>
            </a:r>
            <a:r>
              <a:rPr lang="ru-RU" sz="3600" dirty="0"/>
              <a:t> </a:t>
            </a:r>
            <a:r>
              <a:rPr lang="ru-RU" sz="3600" dirty="0" err="1"/>
              <a:t>correlation</a:t>
            </a:r>
            <a:endParaRPr lang="ru-RU" altLang="ru-RU" sz="11500" dirty="0"/>
          </a:p>
        </p:txBody>
      </p:sp>
      <p:pic>
        <p:nvPicPr>
          <p:cNvPr id="512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249364"/>
            <a:ext cx="1214438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15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vs. 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Correlation research allows us to predict relationships between variables; if </a:t>
            </a:r>
            <a:r>
              <a:rPr lang="en-US" dirty="0" smtClean="0"/>
              <a:t>we know </a:t>
            </a:r>
            <a:r>
              <a:rPr lang="en-US" dirty="0"/>
              <a:t>the state of one variable, we can generalize what is happening with the </a:t>
            </a:r>
            <a:r>
              <a:rPr lang="en-US" dirty="0" smtClean="0"/>
              <a:t>other variable</a:t>
            </a:r>
          </a:p>
          <a:p>
            <a:r>
              <a:rPr lang="en-US" dirty="0"/>
              <a:t>Correlation does not tell us if changing one variable will </a:t>
            </a:r>
            <a:r>
              <a:rPr lang="en-US" u="sng" dirty="0"/>
              <a:t>cause</a:t>
            </a:r>
            <a:r>
              <a:rPr lang="en-US" i="1" dirty="0"/>
              <a:t> </a:t>
            </a:r>
            <a:r>
              <a:rPr lang="en-US" dirty="0"/>
              <a:t>a change </a:t>
            </a:r>
            <a:r>
              <a:rPr lang="en-US" dirty="0" smtClean="0"/>
              <a:t>in the </a:t>
            </a:r>
            <a:r>
              <a:rPr lang="en-US" dirty="0"/>
              <a:t>other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Example 1: socioeconomic status and health</a:t>
            </a:r>
          </a:p>
          <a:p>
            <a:pPr lvl="1"/>
            <a:r>
              <a:rPr lang="en-US" dirty="0" smtClean="0"/>
              <a:t>Example 2: smoking and low grades (</a:t>
            </a:r>
            <a:r>
              <a:rPr lang="en-US" i="1" dirty="0"/>
              <a:t>How to Lie with Statistics, </a:t>
            </a:r>
            <a:r>
              <a:rPr lang="en-US" dirty="0"/>
              <a:t>Darrell Huff (1982</a:t>
            </a:r>
            <a:r>
              <a:rPr lang="en-US" dirty="0" smtClean="0"/>
              <a:t>))</a:t>
            </a:r>
          </a:p>
          <a:p>
            <a:r>
              <a:rPr lang="en-US" dirty="0"/>
              <a:t>Avoid </a:t>
            </a:r>
            <a:r>
              <a:rPr lang="en-US" dirty="0" smtClean="0"/>
              <a:t>‘post-hoc fallacy’ which is </a:t>
            </a:r>
            <a:r>
              <a:rPr lang="en-US" dirty="0"/>
              <a:t>a logical fallacy that states "Since event Y followed event X, event Y must have been caused by event </a:t>
            </a:r>
            <a:r>
              <a:rPr lang="en-US" dirty="0" smtClean="0"/>
              <a:t>X.</a:t>
            </a:r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what or whom being studied. In social science research, the most typical units of analysis are individual people. </a:t>
            </a:r>
          </a:p>
          <a:p>
            <a:r>
              <a:rPr lang="en-US" dirty="0" smtClean="0"/>
              <a:t>Are we studying individuals or groups of individuals? Which of the two is researcher’s primary focus? </a:t>
            </a:r>
          </a:p>
          <a:p>
            <a:r>
              <a:rPr lang="en-US" dirty="0" smtClean="0"/>
              <a:t>Unit of analysis vs. unit of observation</a:t>
            </a:r>
          </a:p>
          <a:p>
            <a:r>
              <a:rPr lang="en-US" dirty="0" smtClean="0"/>
              <a:t>Units of analysis are things we examine in order to create summary descriptions of all such units and to explain differences among them</a:t>
            </a:r>
          </a:p>
          <a:p>
            <a:r>
              <a:rPr lang="en-US" dirty="0" smtClean="0"/>
              <a:t>Most common units of analysis: individuals, groups, organizations, social interactions, social artifacts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typical unit of analysis for social research</a:t>
            </a:r>
          </a:p>
          <a:p>
            <a:r>
              <a:rPr lang="en-US" dirty="0" smtClean="0"/>
              <a:t>Although any time of individual maybe unit of analysis, focus is on individuals with certain characteristics defined by research question</a:t>
            </a:r>
          </a:p>
          <a:p>
            <a:r>
              <a:rPr lang="en-US" b="1" dirty="0" smtClean="0"/>
              <a:t>Descriptive</a:t>
            </a:r>
            <a:r>
              <a:rPr lang="en-US" dirty="0" smtClean="0"/>
              <a:t> studies with individuals as their unit of analysis typically aim to </a:t>
            </a:r>
            <a:r>
              <a:rPr lang="en-US" u="sng" dirty="0" smtClean="0"/>
              <a:t>describe </a:t>
            </a:r>
            <a:r>
              <a:rPr lang="en-US" dirty="0" smtClean="0"/>
              <a:t>the population that comprises those individuals, while </a:t>
            </a:r>
            <a:r>
              <a:rPr lang="en-US" b="1" dirty="0" smtClean="0"/>
              <a:t>explanatory </a:t>
            </a:r>
            <a:r>
              <a:rPr lang="en-US" dirty="0" smtClean="0"/>
              <a:t>studies aim to discover the social dynamics operating within that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may be interested in characteristics that belong to one group, considered as a single entity (e.g. criminal or a gang, family access to computers)</a:t>
            </a:r>
          </a:p>
          <a:p>
            <a:r>
              <a:rPr lang="en-US" dirty="0" smtClean="0"/>
              <a:t>Units of analysis at the group level could be friendship cliques, married couples, cities, geographical regions,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5938" y="3850105"/>
            <a:ext cx="2768768" cy="2768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7590" y="3850105"/>
            <a:ext cx="3460960" cy="27687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8349" y="3870157"/>
            <a:ext cx="3516240" cy="275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9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social organizations may also be units of analysis</a:t>
            </a:r>
          </a:p>
          <a:p>
            <a:r>
              <a:rPr lang="en-US" dirty="0" smtClean="0"/>
              <a:t>Corporations, colleges, supermarkets, schools, courts,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478" y="3248526"/>
            <a:ext cx="3560658" cy="2119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735" y="3248526"/>
            <a:ext cx="4084130" cy="27227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43" y="3248526"/>
            <a:ext cx="2003720" cy="30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4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individual humans, you can study what goes on between them: telephone calls, fights, dancing, kisses, debates,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517" y="3176337"/>
            <a:ext cx="3219450" cy="3219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9532" y="3176337"/>
            <a:ext cx="3306743" cy="28504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8427" y="3176337"/>
            <a:ext cx="3481616" cy="268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9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Faulty reasoning about units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Ecological fallacy: </a:t>
            </a:r>
            <a:r>
              <a:rPr lang="en-US" dirty="0" smtClean="0"/>
              <a:t>assumption that something learned about an ecological unit says something about the individuals making up that unit</a:t>
            </a:r>
          </a:p>
          <a:p>
            <a:pPr lvl="1"/>
            <a:r>
              <a:rPr lang="en-US" dirty="0" smtClean="0"/>
              <a:t>Example: female candidate support basis, African American crime levels</a:t>
            </a:r>
          </a:p>
          <a:p>
            <a:r>
              <a:rPr lang="en-US" dirty="0" smtClean="0"/>
              <a:t>Often occurs when most appropriate data are not available</a:t>
            </a:r>
          </a:p>
          <a:p>
            <a:r>
              <a:rPr lang="en-US" b="1" dirty="0" smtClean="0"/>
              <a:t>Reductionism</a:t>
            </a:r>
            <a:r>
              <a:rPr lang="en-US" dirty="0" smtClean="0"/>
              <a:t> involves attempts to explain a particular phenomenon in terms of limited and/or lower-order concepts. Reductionist explanations are not altogether wrong; they are just limited. </a:t>
            </a:r>
          </a:p>
          <a:p>
            <a:pPr lvl="1"/>
            <a:r>
              <a:rPr lang="en-US" dirty="0" smtClean="0"/>
              <a:t>Example: predicting victory of a National Football team</a:t>
            </a:r>
          </a:p>
          <a:p>
            <a:r>
              <a:rPr lang="en-US" dirty="0" smtClean="0"/>
              <a:t>Discipline driven reductionist explanations: economic, psychological, cultural, political, etc.</a:t>
            </a:r>
          </a:p>
          <a:p>
            <a:r>
              <a:rPr lang="en-US" dirty="0" smtClean="0"/>
              <a:t>Reductionism of any type tends to suggest that particular units of analysis or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558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748</TotalTime>
  <Words>516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AL-FARABI KAZAKH NATIONAL UNIVERSITY</vt:lpstr>
      <vt:lpstr>Презентация PowerPoint</vt:lpstr>
      <vt:lpstr>Correlation vs. causation</vt:lpstr>
      <vt:lpstr>Units of analysis</vt:lpstr>
      <vt:lpstr>Individuals </vt:lpstr>
      <vt:lpstr>Groups</vt:lpstr>
      <vt:lpstr>Organizations</vt:lpstr>
      <vt:lpstr>Social interactions</vt:lpstr>
      <vt:lpstr>Faulty reasoning about units of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User</cp:lastModifiedBy>
  <cp:revision>70</cp:revision>
  <dcterms:created xsi:type="dcterms:W3CDTF">2018-09-03T06:38:52Z</dcterms:created>
  <dcterms:modified xsi:type="dcterms:W3CDTF">2023-10-04T05:18:50Z</dcterms:modified>
</cp:coreProperties>
</file>